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RISS" initials="M" lastIdx="1" clrIdx="0">
    <p:extLst>
      <p:ext uri="{19B8F6BF-5375-455C-9EA6-DF929625EA0E}">
        <p15:presenceInfo xmlns:p15="http://schemas.microsoft.com/office/powerpoint/2012/main" userId="MACRI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11:26:44.57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31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17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4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5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3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6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5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7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0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450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elpradopsicologos.es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97447" y="3719010"/>
            <a:ext cx="10572000" cy="2971051"/>
          </a:xfrm>
        </p:spPr>
        <p:txBody>
          <a:bodyPr/>
          <a:lstStyle/>
          <a:p>
            <a:r>
              <a:rPr lang="es-CO" sz="8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RESILIENCIA</a:t>
            </a:r>
            <a:endParaRPr lang="es-CO" sz="8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manise" panose="02000500000000000000" pitchFamily="50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4058812" y="376518"/>
            <a:ext cx="3848059" cy="3668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91" y="469547"/>
            <a:ext cx="3482299" cy="34822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722">
            <a:off x="7964023" y="4341402"/>
            <a:ext cx="2438847" cy="26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08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6. </a:t>
            </a:r>
            <a:r>
              <a:rPr lang="es-CO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Ven la vida con objetividad, pero siempre a través de un prisma optimista.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4587" y="2485017"/>
            <a:ext cx="3836097" cy="393543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O" sz="2400" b="1" dirty="0">
                <a:latin typeface="coffee+tea demo" panose="02000603000000000000" pitchFamily="2" charset="0"/>
                <a:ea typeface="coffee+tea demo" panose="02000603000000000000" pitchFamily="2" charset="0"/>
              </a:rPr>
              <a:t>Son muy objetivas</a:t>
            </a:r>
            <a:r>
              <a:rPr lang="es-CO" sz="2400" dirty="0">
                <a:latin typeface="coffee+tea demo" panose="02000603000000000000" pitchFamily="2" charset="0"/>
                <a:ea typeface="coffee+tea demo" panose="02000603000000000000" pitchFamily="2" charset="0"/>
              </a:rPr>
              <a:t>, saben cuáles son sus potencialidades, los recursos que tienen a su alcance y sus metas, pero eso no implica que no sean optimistas. Al ser conscientes de que nada es completamente positivo ni negativo, se esfuerzan por centrarse en los aspectos positivos y disfrutan de los retos.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6788074" y="1117811"/>
            <a:ext cx="4213411" cy="3970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59" y="2064484"/>
            <a:ext cx="3695252" cy="369525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387378" y="1753496"/>
            <a:ext cx="2130014" cy="4518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3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rectangular 1"/>
          <p:cNvSpPr/>
          <p:nvPr/>
        </p:nvSpPr>
        <p:spPr>
          <a:xfrm>
            <a:off x="6594438" y="785307"/>
            <a:ext cx="4787153" cy="217304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7. </a:t>
            </a:r>
            <a:r>
              <a:rPr lang="es-CO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Se rodean de personas que tienen una actitud positiva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594438" y="3550024"/>
            <a:ext cx="4475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b="1" dirty="0">
                <a:latin typeface="coffee+tea demo" panose="02000603000000000000" pitchFamily="2" charset="0"/>
                <a:ea typeface="coffee+tea demo" panose="02000603000000000000" pitchFamily="2" charset="0"/>
              </a:rPr>
              <a:t>Saben cultivar sus amistades</a:t>
            </a:r>
            <a:r>
              <a:rPr lang="es-CO" sz="3200" dirty="0">
                <a:latin typeface="coffee+tea demo" panose="02000603000000000000" pitchFamily="2" charset="0"/>
                <a:ea typeface="coffee+tea demo" panose="02000603000000000000" pitchFamily="2" charset="0"/>
              </a:rPr>
              <a:t>, por lo que generalmente se rodean de personas que mantienen una actitud positiva ante la vida</a:t>
            </a:r>
            <a:r>
              <a:rPr lang="es-CO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" y="-2074096"/>
            <a:ext cx="5852159" cy="92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98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6363" y="1652046"/>
            <a:ext cx="10571998" cy="970450"/>
          </a:xfrm>
        </p:spPr>
        <p:txBody>
          <a:bodyPr/>
          <a:lstStyle/>
          <a:p>
            <a:r>
              <a:rPr lang="es-CO" sz="4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8.</a:t>
            </a:r>
            <a:r>
              <a:rPr lang="es-CO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CO" sz="4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No intentan controlar las situaciones, sino sus emociones. </a:t>
            </a:r>
            <a:r>
              <a:rPr lang="es-CO" sz="4800" dirty="0"/>
              <a:t/>
            </a:r>
            <a:br>
              <a:rPr lang="es-CO" sz="4800" dirty="0"/>
            </a:br>
            <a:endParaRPr lang="es-CO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99247" y="2377440"/>
            <a:ext cx="11220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>
                <a:latin typeface="coffee+tea demo" panose="02000603000000000000" pitchFamily="2" charset="0"/>
                <a:ea typeface="coffee+tea demo" panose="02000603000000000000" pitchFamily="2" charset="0"/>
              </a:rPr>
              <a:t>Saben que es imposible controlar todas las situaciones, han aprendido a lidiar con la incertidumbre y se sienten cómodos aunque no tengan el control. Se centran en cambiar sus emociones, cuando no pueden cambiar la realidad.</a:t>
            </a:r>
          </a:p>
          <a:p>
            <a:endParaRPr lang="es-CO" sz="3200" dirty="0"/>
          </a:p>
        </p:txBody>
      </p:sp>
      <p:sp>
        <p:nvSpPr>
          <p:cNvPr id="5" name="Rectángulo 4"/>
          <p:cNvSpPr/>
          <p:nvPr/>
        </p:nvSpPr>
        <p:spPr>
          <a:xfrm>
            <a:off x="2334406" y="3995043"/>
            <a:ext cx="3266742" cy="199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87" y="4439543"/>
            <a:ext cx="2931422" cy="20879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665" y="3408491"/>
            <a:ext cx="3403392" cy="37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9. </a:t>
            </a:r>
            <a:r>
              <a:rPr lang="es-CO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Son flexibles ante los cambios.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10184"/>
          <a:stretch>
            <a:fillRect/>
          </a:stretch>
        </p:blipFill>
        <p:spPr>
          <a:xfrm>
            <a:off x="6097588" y="0"/>
            <a:ext cx="6094412" cy="68580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3600" dirty="0">
                <a:latin typeface="coffee+tea demo" panose="02000603000000000000" pitchFamily="2" charset="0"/>
                <a:ea typeface="coffee+tea demo" panose="02000603000000000000" pitchFamily="2" charset="0"/>
              </a:rPr>
              <a:t>No se cierran al cambio y siempre están dispuestas a valorar diferentes alternativas, sin aferrarse obsesivamente a sus planes iniciales o a una única solución.</a:t>
            </a:r>
          </a:p>
        </p:txBody>
      </p:sp>
    </p:spTree>
    <p:extLst>
      <p:ext uri="{BB962C8B-B14F-4D97-AF65-F5344CB8AC3E}">
        <p14:creationId xmlns:p14="http://schemas.microsoft.com/office/powerpoint/2010/main" val="7153237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245" y="1809975"/>
            <a:ext cx="10561418" cy="566738"/>
          </a:xfrm>
        </p:spPr>
        <p:txBody>
          <a:bodyPr>
            <a:normAutofit fontScale="90000"/>
          </a:bodyPr>
          <a:lstStyle/>
          <a:p>
            <a:r>
              <a:rPr lang="es-CO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10. </a:t>
            </a:r>
            <a:r>
              <a:rPr lang="es-CO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</a:t>
            </a:r>
            <a:r>
              <a:rPr lang="es-CO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Son </a:t>
            </a:r>
            <a:r>
              <a:rPr lang="es-CO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tenaces en sus propósitos.</a:t>
            </a:r>
            <a:r>
              <a:rPr lang="es-CO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 </a:t>
            </a:r>
            <a:r>
              <a:rPr lang="es-CO" sz="6000" dirty="0"/>
              <a:t> 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2576" y="2839289"/>
            <a:ext cx="10561418" cy="49371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CO" sz="4400" dirty="0">
                <a:latin typeface="coffee+tea demo" panose="02000603000000000000" pitchFamily="2" charset="0"/>
                <a:ea typeface="coffee+tea demo" panose="02000603000000000000" pitchFamily="2" charset="0"/>
              </a:rPr>
              <a:t>Estas personas tienen una motivación intrínseca que les ayuda a mantenerse firmes y luchar por lo que se proponen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106479" y="3795577"/>
            <a:ext cx="3281082" cy="2342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1" y="4165537"/>
            <a:ext cx="2756062" cy="20505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491994" y="3881639"/>
            <a:ext cx="1527586" cy="3699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8" y="2901168"/>
            <a:ext cx="3052832" cy="45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5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11.</a:t>
            </a:r>
            <a:r>
              <a:rPr lang="es-CO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s-CO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Afrontan la adversidad con humor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75642" y="623944"/>
            <a:ext cx="5497158" cy="5368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90" y="1255286"/>
            <a:ext cx="4718937" cy="4718937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3793" y="2260738"/>
            <a:ext cx="3856891" cy="36003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latin typeface="coffee+tea demo" panose="02000603000000000000" pitchFamily="2" charset="0"/>
                <a:ea typeface="coffee+tea demo" panose="02000603000000000000" pitchFamily="2" charset="0"/>
              </a:rPr>
              <a:t>Una de las características esenciales de las personas </a:t>
            </a:r>
            <a:r>
              <a:rPr lang="es-CO" sz="2400" dirty="0" err="1">
                <a:latin typeface="coffee+tea demo" panose="02000603000000000000" pitchFamily="2" charset="0"/>
                <a:ea typeface="coffee+tea demo" panose="02000603000000000000" pitchFamily="2" charset="0"/>
              </a:rPr>
              <a:t>resilientes</a:t>
            </a:r>
            <a:r>
              <a:rPr lang="es-CO" sz="2400" dirty="0">
                <a:latin typeface="coffee+tea demo" panose="02000603000000000000" pitchFamily="2" charset="0"/>
                <a:ea typeface="coffee+tea demo" panose="02000603000000000000" pitchFamily="2" charset="0"/>
              </a:rPr>
              <a:t> es su sentido del humor, son capaces de </a:t>
            </a:r>
            <a:r>
              <a:rPr lang="es-CO" sz="2400" b="1" dirty="0">
                <a:latin typeface="coffee+tea demo" panose="02000603000000000000" pitchFamily="2" charset="0"/>
                <a:ea typeface="coffee+tea demo" panose="02000603000000000000" pitchFamily="2" charset="0"/>
              </a:rPr>
              <a:t>reírse de la adversidad y sacar una broma de sus desdichas</a:t>
            </a:r>
            <a:r>
              <a:rPr lang="es-CO" sz="2400" dirty="0">
                <a:latin typeface="coffee+tea demo" panose="02000603000000000000" pitchFamily="2" charset="0"/>
                <a:ea typeface="coffee+tea demo" panose="02000603000000000000" pitchFamily="2" charset="0"/>
              </a:rPr>
              <a:t>. La risa es su mejor aliada.</a:t>
            </a:r>
          </a:p>
          <a:p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7659445" y="1072406"/>
            <a:ext cx="1861073" cy="3657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4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331" y="1737062"/>
            <a:ext cx="10571998" cy="970450"/>
          </a:xfrm>
        </p:spPr>
        <p:txBody>
          <a:bodyPr/>
          <a:lstStyle/>
          <a:p>
            <a:r>
              <a:rPr lang="es-CO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12. </a:t>
            </a:r>
            <a:r>
              <a:rPr lang="es-CO" sz="5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Buscan la ayuda de los demás y el apoyo social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O" b="1" dirty="0"/>
              <a:t> </a:t>
            </a:r>
            <a:r>
              <a:rPr lang="es-CO" sz="2800" dirty="0">
                <a:latin typeface="coffee+tea demo" panose="02000603000000000000" pitchFamily="2" charset="0"/>
                <a:ea typeface="coffee+tea demo" panose="02000603000000000000" pitchFamily="2" charset="0"/>
              </a:rPr>
              <a:t> Cuando las personas </a:t>
            </a:r>
            <a:r>
              <a:rPr lang="es-CO" sz="2800" dirty="0" err="1">
                <a:latin typeface="coffee+tea demo" panose="02000603000000000000" pitchFamily="2" charset="0"/>
                <a:ea typeface="coffee+tea demo" panose="02000603000000000000" pitchFamily="2" charset="0"/>
              </a:rPr>
              <a:t>resilientes</a:t>
            </a:r>
            <a:r>
              <a:rPr lang="es-CO" sz="2800" dirty="0">
                <a:latin typeface="coffee+tea demo" panose="02000603000000000000" pitchFamily="2" charset="0"/>
                <a:ea typeface="coffee+tea demo" panose="02000603000000000000" pitchFamily="2" charset="0"/>
              </a:rPr>
              <a:t> pasan por un suceso potencialmente traumático su primer objetivo es superarlo, para ello, son conscientes de la importancia del apoyo social y no dudan en buscar </a:t>
            </a:r>
            <a:r>
              <a:rPr lang="es-CO" sz="2800" u="sng" dirty="0">
                <a:latin typeface="coffee+tea demo" panose="02000603000000000000" pitchFamily="2" charset="0"/>
                <a:ea typeface="coffee+tea demo" panose="02000603000000000000" pitchFamily="2" charset="0"/>
                <a:hlinkClick r:id="rId2"/>
              </a:rPr>
              <a:t>ayuda profesional </a:t>
            </a:r>
            <a:r>
              <a:rPr lang="es-CO" sz="2800" dirty="0">
                <a:latin typeface="coffee+tea demo" panose="02000603000000000000" pitchFamily="2" charset="0"/>
                <a:ea typeface="coffee+tea demo" panose="02000603000000000000" pitchFamily="2" charset="0"/>
              </a:rPr>
              <a:t>cuando lo necesitan</a:t>
            </a:r>
            <a:r>
              <a:rPr lang="es-CO" dirty="0"/>
              <a:t>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55" y="2222287"/>
            <a:ext cx="2913891" cy="3638550"/>
          </a:xfrm>
        </p:spPr>
      </p:pic>
      <p:sp>
        <p:nvSpPr>
          <p:cNvPr id="6" name="Rectángulo 5"/>
          <p:cNvSpPr/>
          <p:nvPr/>
        </p:nvSpPr>
        <p:spPr>
          <a:xfrm rot="2817887">
            <a:off x="7175950" y="5574681"/>
            <a:ext cx="975588" cy="199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 rot="2817887">
            <a:off x="9716547" y="2382657"/>
            <a:ext cx="975588" cy="199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7899706" y="5860837"/>
            <a:ext cx="8060730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</a:schemeClr>
                </a:solidFill>
                <a:latin typeface="Amanise" panose="02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Adaptado del texto escrito por Rosario Linares.</a:t>
            </a:r>
            <a:endParaRPr lang="es-CO" sz="2400" dirty="0">
              <a:ln>
                <a:solidFill>
                  <a:schemeClr val="tx1"/>
                </a:solidFill>
              </a:ln>
              <a:solidFill>
                <a:schemeClr val="tx1">
                  <a:lumMod val="95000"/>
                </a:schemeClr>
              </a:solidFill>
              <a:effectLst/>
              <a:latin typeface="Amanise" panose="02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4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be 12"/>
          <p:cNvSpPr/>
          <p:nvPr/>
        </p:nvSpPr>
        <p:spPr>
          <a:xfrm>
            <a:off x="3463962" y="2302136"/>
            <a:ext cx="5109883" cy="22375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>
              <a:latin typeface="Amanise" panose="02000500000000000000" pitchFamily="50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11909" y="3019782"/>
            <a:ext cx="70139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spc="50" dirty="0">
                <a:ln w="0"/>
                <a:solidFill>
                  <a:schemeClr val="l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EL RETO ES …  SER PERSONAS RESILIENTES</a:t>
            </a:r>
          </a:p>
          <a:p>
            <a:pPr algn="ctr"/>
            <a:r>
              <a:rPr lang="es-CO" sz="2400" b="1" spc="50" dirty="0">
                <a:ln w="0"/>
                <a:solidFill>
                  <a:schemeClr val="l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NO OLVIDEMOS QUE PARA LOGRARLO </a:t>
            </a:r>
            <a:r>
              <a:rPr lang="es-CO" sz="2400" b="1" spc="50" dirty="0" smtClean="0">
                <a:ln w="0"/>
                <a:solidFill>
                  <a:schemeClr val="l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DEBEMOS</a:t>
            </a:r>
            <a:endParaRPr lang="es-CO" sz="2400" dirty="0">
              <a:solidFill>
                <a:schemeClr val="lt1"/>
              </a:solidFill>
              <a:latin typeface="Amanise" panose="02000500000000000000" pitchFamily="50" charset="0"/>
            </a:endParaRPr>
          </a:p>
          <a:p>
            <a:pPr algn="ctr"/>
            <a:endParaRPr lang="es-CO" sz="2000" dirty="0">
              <a:latin typeface="Amanise" panose="02000500000000000000" pitchFamily="50" charset="0"/>
            </a:endParaRPr>
          </a:p>
        </p:txBody>
      </p:sp>
      <p:sp>
        <p:nvSpPr>
          <p:cNvPr id="25" name="Nube 24"/>
          <p:cNvSpPr/>
          <p:nvPr/>
        </p:nvSpPr>
        <p:spPr>
          <a:xfrm>
            <a:off x="7081930" y="314989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Nube 28"/>
          <p:cNvSpPr/>
          <p:nvPr/>
        </p:nvSpPr>
        <p:spPr>
          <a:xfrm>
            <a:off x="9561992" y="1559973"/>
            <a:ext cx="2205187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sp>
        <p:nvSpPr>
          <p:cNvPr id="30" name="Nube 29"/>
          <p:cNvSpPr/>
          <p:nvPr/>
        </p:nvSpPr>
        <p:spPr>
          <a:xfrm>
            <a:off x="9871036" y="4074031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Nube 30"/>
          <p:cNvSpPr/>
          <p:nvPr/>
        </p:nvSpPr>
        <p:spPr>
          <a:xfrm>
            <a:off x="2481082" y="495248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Nube 31"/>
          <p:cNvSpPr/>
          <p:nvPr/>
        </p:nvSpPr>
        <p:spPr>
          <a:xfrm>
            <a:off x="9906473" y="2774761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Nube 32"/>
          <p:cNvSpPr/>
          <p:nvPr/>
        </p:nvSpPr>
        <p:spPr>
          <a:xfrm>
            <a:off x="8948567" y="5560448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cxnSp>
        <p:nvCxnSpPr>
          <p:cNvPr id="35" name="Conector recto de flecha 34"/>
          <p:cNvCxnSpPr/>
          <p:nvPr/>
        </p:nvCxnSpPr>
        <p:spPr>
          <a:xfrm flipV="1">
            <a:off x="7535732" y="1465444"/>
            <a:ext cx="655322" cy="85056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8591506" y="2394784"/>
            <a:ext cx="932176" cy="659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V="1">
            <a:off x="8531944" y="3281758"/>
            <a:ext cx="1438835" cy="15150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>
            <a:off x="8547844" y="3948644"/>
            <a:ext cx="1220624" cy="49298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7535732" y="4281528"/>
            <a:ext cx="1625749" cy="112594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6402145" y="4539727"/>
            <a:ext cx="482749" cy="5809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Nube 17"/>
          <p:cNvSpPr/>
          <p:nvPr/>
        </p:nvSpPr>
        <p:spPr>
          <a:xfrm>
            <a:off x="576342" y="1803654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Nube 18"/>
          <p:cNvSpPr/>
          <p:nvPr/>
        </p:nvSpPr>
        <p:spPr>
          <a:xfrm>
            <a:off x="452893" y="3726469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Nube 19"/>
          <p:cNvSpPr/>
          <p:nvPr/>
        </p:nvSpPr>
        <p:spPr>
          <a:xfrm>
            <a:off x="1133363" y="5407470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Nube 20"/>
          <p:cNvSpPr/>
          <p:nvPr/>
        </p:nvSpPr>
        <p:spPr>
          <a:xfrm>
            <a:off x="3703258" y="5651459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Nube 21"/>
          <p:cNvSpPr/>
          <p:nvPr/>
        </p:nvSpPr>
        <p:spPr>
          <a:xfrm>
            <a:off x="6297215" y="5572839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Nube 22"/>
          <p:cNvSpPr/>
          <p:nvPr/>
        </p:nvSpPr>
        <p:spPr>
          <a:xfrm>
            <a:off x="4766085" y="367540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4" name="Conector recto de flecha 23"/>
          <p:cNvCxnSpPr/>
          <p:nvPr/>
        </p:nvCxnSpPr>
        <p:spPr>
          <a:xfrm flipH="1" flipV="1">
            <a:off x="4159405" y="1697817"/>
            <a:ext cx="376044" cy="7929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 flipV="1">
            <a:off x="6119349" y="1550661"/>
            <a:ext cx="45445" cy="8720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 flipV="1">
            <a:off x="2870243" y="2606914"/>
            <a:ext cx="695443" cy="5716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2627671" y="3750272"/>
            <a:ext cx="934171" cy="12246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H="1">
            <a:off x="3404558" y="4294641"/>
            <a:ext cx="652452" cy="80276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4985465" y="4421568"/>
            <a:ext cx="78379" cy="84872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158156" y="5860966"/>
            <a:ext cx="164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ffee+tea demo" panose="02000603000000000000" pitchFamily="2" charset="0"/>
                <a:ea typeface="coffee+tea demo" panose="02000603000000000000" pitchFamily="2" charset="0"/>
              </a:rPr>
              <a:t>TENER CONFIANZA EN SI MISMO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9786984" y="1932571"/>
            <a:ext cx="219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SER EMPRENDEDORES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0243955" y="4539726"/>
            <a:ext cx="219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ffee+tea demo" panose="02000603000000000000" pitchFamily="2" charset="0"/>
                <a:ea typeface="coffee+tea demo" panose="02000603000000000000" pitchFamily="2" charset="0"/>
              </a:rPr>
              <a:t>SER </a:t>
            </a:r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POSITIVOS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0351356" y="3145288"/>
            <a:ext cx="219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SER CREATIVOS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4046803" y="6058855"/>
            <a:ext cx="219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SER OBJETIVOS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6492932" y="5944480"/>
            <a:ext cx="255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ESTAR EN EL PRESENTE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948573" y="816971"/>
            <a:ext cx="219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SER TENACES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5063844" y="724262"/>
            <a:ext cx="219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SER DIVERTIDOS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829058" y="2023115"/>
            <a:ext cx="1999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SER FLEXIBLES A LOS CAMBIOS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7325880" y="515500"/>
            <a:ext cx="2195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RECONOCER Y BUSCAR CUANDO SE NECESITE AYUDA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1417684" y="5500168"/>
            <a:ext cx="2126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CONTROLAR LAS EMOCIONES NO LAS SITUACIONES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718840" y="3974699"/>
            <a:ext cx="1810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RODEARSE DE PERSONAS POSITIVAS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  <p:cxnSp>
        <p:nvCxnSpPr>
          <p:cNvPr id="56" name="Conector recto de flecha 55"/>
          <p:cNvCxnSpPr/>
          <p:nvPr/>
        </p:nvCxnSpPr>
        <p:spPr>
          <a:xfrm flipV="1">
            <a:off x="8188173" y="1341554"/>
            <a:ext cx="1373819" cy="125241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7" name="Nube 56"/>
          <p:cNvSpPr/>
          <p:nvPr/>
        </p:nvSpPr>
        <p:spPr>
          <a:xfrm>
            <a:off x="9220744" y="272477"/>
            <a:ext cx="2076226" cy="1183341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/>
          <p:cNvSpPr txBox="1"/>
          <p:nvPr/>
        </p:nvSpPr>
        <p:spPr>
          <a:xfrm>
            <a:off x="9613329" y="680794"/>
            <a:ext cx="219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coffee+tea demo" panose="02000603000000000000" pitchFamily="2" charset="0"/>
                <a:ea typeface="coffee+tea demo" panose="02000603000000000000" pitchFamily="2" charset="0"/>
              </a:rPr>
              <a:t>SER </a:t>
            </a:r>
            <a:r>
              <a:rPr lang="es-CO" dirty="0">
                <a:latin typeface="coffee+tea demo" panose="02000603000000000000" pitchFamily="2" charset="0"/>
                <a:ea typeface="coffee+tea demo" panose="02000603000000000000" pitchFamily="2" charset="0"/>
              </a:rPr>
              <a:t>POSITIVOS</a:t>
            </a:r>
          </a:p>
          <a:p>
            <a:endParaRPr lang="es-CO" dirty="0">
              <a:latin typeface="coffee+tea demo" panose="02000603000000000000" pitchFamily="2" charset="0"/>
              <a:ea typeface="coffee+tea demo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423" y="899009"/>
            <a:ext cx="10571998" cy="970450"/>
          </a:xfrm>
        </p:spPr>
        <p:txBody>
          <a:bodyPr/>
          <a:lstStyle/>
          <a:p>
            <a:r>
              <a:rPr lang="es-CO" sz="7200" dirty="0"/>
              <a:t/>
            </a:r>
            <a:br>
              <a:rPr lang="es-CO" sz="7200" dirty="0"/>
            </a:br>
            <a:r>
              <a:rPr lang="es-CO" sz="7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¿Que es la resiliencia?</a:t>
            </a:r>
            <a:endParaRPr lang="es-CO" sz="7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19549" y="2560321"/>
            <a:ext cx="9918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>
                <a:latin typeface="coffee+tea demo" panose="02000603000000000000" pitchFamily="2" charset="0"/>
                <a:ea typeface="coffee+tea demo" panose="02000603000000000000" pitchFamily="2" charset="0"/>
              </a:rPr>
              <a:t>Es la capacidad que tiene el ser humano de hacer frente a  situaciones adversas y desarrollar recursos que le permitan proyectarse para el futuro.  Para las personas </a:t>
            </a:r>
            <a:r>
              <a:rPr lang="es-CO" sz="2800" dirty="0" err="1">
                <a:latin typeface="coffee+tea demo" panose="02000603000000000000" pitchFamily="2" charset="0"/>
                <a:ea typeface="coffee+tea demo" panose="02000603000000000000" pitchFamily="2" charset="0"/>
              </a:rPr>
              <a:t>resilientes</a:t>
            </a:r>
            <a:r>
              <a:rPr lang="es-CO" sz="2800" dirty="0">
                <a:latin typeface="coffee+tea demo" panose="02000603000000000000" pitchFamily="2" charset="0"/>
                <a:ea typeface="coffee+tea demo" panose="02000603000000000000" pitchFamily="2" charset="0"/>
              </a:rPr>
              <a:t> no existe una vida dura, sino momentos difíciles. Es una manera diferente y optimista de ver la vida.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080" y="0"/>
            <a:ext cx="1950158" cy="19501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71" y="3937298"/>
            <a:ext cx="3103581" cy="310358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21197" y="3937298"/>
            <a:ext cx="2861534" cy="271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9" y="4233133"/>
            <a:ext cx="2498596" cy="251191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973214" y="4066370"/>
            <a:ext cx="687945" cy="2388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7946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¿</a:t>
            </a:r>
            <a:r>
              <a:rPr lang="es-CO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 Cuando apostamos a la resiliencia?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4988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coffee+tea demo" panose="02000603000000000000" pitchFamily="2" charset="0"/>
                <a:ea typeface="coffee+tea demo" panose="02000603000000000000" pitchFamily="2" charset="0"/>
              </a:rPr>
              <a:t>En la vida se dan circunstancias que nos afectan y en esos momentos a veces nos sentimos sin fuerza para continuar. Es en estos que decidimos si nos dejamos abatir o seguimos adelante y  nos adaptamos a nuevos recursos psicológicos que nos fortalezcan, permitan crecer y desarrollar al máximo el potencial para sobreponernos.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573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-1412" r="44928" b="49334"/>
          <a:stretch/>
        </p:blipFill>
        <p:spPr>
          <a:xfrm>
            <a:off x="1731084" y="0"/>
            <a:ext cx="9284746" cy="63416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29742" y="1914861"/>
            <a:ext cx="79286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spc="50" dirty="0">
                <a:ln w="6350">
                  <a:solidFill>
                    <a:srgbClr val="7030A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Características de una persona </a:t>
            </a:r>
            <a:r>
              <a:rPr lang="es-CO" sz="6600" b="1" spc="50" dirty="0" err="1">
                <a:ln w="6350">
                  <a:solidFill>
                    <a:srgbClr val="7030A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resiliente</a:t>
            </a:r>
            <a:r>
              <a:rPr lang="es-CO" sz="6600" b="1" spc="50" dirty="0">
                <a:ln w="6350">
                  <a:solidFill>
                    <a:srgbClr val="7030A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.</a:t>
            </a:r>
          </a:p>
          <a:p>
            <a:endParaRPr lang="es-CO" sz="6600" dirty="0"/>
          </a:p>
        </p:txBody>
      </p:sp>
      <p:sp>
        <p:nvSpPr>
          <p:cNvPr id="4" name="Corazón 3"/>
          <p:cNvSpPr/>
          <p:nvPr/>
        </p:nvSpPr>
        <p:spPr>
          <a:xfrm>
            <a:off x="1731084" y="4686476"/>
            <a:ext cx="1559859" cy="1194099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886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491" y="1312644"/>
            <a:ext cx="6300645" cy="2645008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s-CO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  <a:ea typeface="coffee+tea demo" panose="02000603000000000000" pitchFamily="2" charset="0"/>
              </a:rPr>
              <a:t>Son </a:t>
            </a:r>
            <a:r>
              <a:rPr lang="es-CO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  <a:ea typeface="coffee+tea demo" panose="02000603000000000000" pitchFamily="2" charset="0"/>
              </a:rPr>
              <a:t>conscientes de sus potencialidades y limitaciones</a:t>
            </a:r>
            <a:r>
              <a:rPr lang="es-CO" dirty="0">
                <a:latin typeface="Amanise" panose="02000500000000000000" pitchFamily="50" charset="0"/>
              </a:rPr>
              <a:t>.</a:t>
            </a:r>
            <a:br>
              <a:rPr lang="es-CO" dirty="0">
                <a:latin typeface="Amanise" panose="02000500000000000000" pitchFamily="50" charset="0"/>
              </a:rPr>
            </a:br>
            <a:endParaRPr lang="es-CO" dirty="0">
              <a:latin typeface="Amanise" panose="02000500000000000000" pitchFamily="50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53189" y="4443680"/>
            <a:ext cx="5891636" cy="71324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>
                <a:latin typeface="coffee+tea demo" panose="02000603000000000000" pitchFamily="2" charset="0"/>
                <a:ea typeface="coffee+tea demo" panose="02000603000000000000" pitchFamily="2" charset="0"/>
              </a:rPr>
              <a:t>Conocen  sus principales fortalezas y habilidades, así como sus limitaciones y defectos. De esta manera pueden trazarse metas más objetivas que no solo tienen en cuenta sus necesidades y sueños, sino también los recursos de los que disponen para conseguirlas.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66" y="1215710"/>
            <a:ext cx="3941211" cy="394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059" y="1630530"/>
            <a:ext cx="10571998" cy="970450"/>
          </a:xfrm>
        </p:spPr>
        <p:txBody>
          <a:bodyPr/>
          <a:lstStyle/>
          <a:p>
            <a:r>
              <a:rPr lang="es-CO" sz="6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</a:t>
            </a:r>
            <a:r>
              <a:rPr lang="es-CO" sz="6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Son creativas</a:t>
            </a:r>
            <a:r>
              <a:rPr lang="es-CO" sz="6600" dirty="0">
                <a:latin typeface="Amanise" panose="02000500000000000000" pitchFamily="50" charset="0"/>
              </a:rPr>
              <a:t>. </a:t>
            </a:r>
            <a:r>
              <a:rPr lang="es-CO" sz="6600" dirty="0"/>
              <a:t/>
            </a:r>
            <a:br>
              <a:rPr lang="es-CO" sz="6600" dirty="0"/>
            </a:br>
            <a:endParaRPr lang="es-CO" sz="6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23944" y="2600980"/>
            <a:ext cx="6336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600" dirty="0">
                <a:latin typeface="coffee+tea demo" panose="02000603000000000000" pitchFamily="2" charset="0"/>
                <a:ea typeface="coffee+tea demo" panose="02000603000000000000" pitchFamily="2" charset="0"/>
              </a:rPr>
              <a:t>La persona con una </a:t>
            </a:r>
            <a:r>
              <a:rPr lang="es-CO" sz="3600" b="1" dirty="0">
                <a:latin typeface="coffee+tea demo" panose="02000603000000000000" pitchFamily="2" charset="0"/>
                <a:ea typeface="coffee+tea demo" panose="02000603000000000000" pitchFamily="2" charset="0"/>
              </a:rPr>
              <a:t>alta capacidad de resiliencia</a:t>
            </a:r>
            <a:r>
              <a:rPr lang="es-CO" sz="3600" dirty="0">
                <a:latin typeface="coffee+tea demo" panose="02000603000000000000" pitchFamily="2" charset="0"/>
                <a:ea typeface="coffee+tea demo" panose="02000603000000000000" pitchFamily="2" charset="0"/>
              </a:rPr>
              <a:t> no se limita a intentar pegar un jarrón roto, sabe que ya nunca a volverá a ser el mismo. El </a:t>
            </a:r>
            <a:r>
              <a:rPr lang="es-CO" sz="3600" dirty="0" err="1">
                <a:latin typeface="coffee+tea demo" panose="02000603000000000000" pitchFamily="2" charset="0"/>
                <a:ea typeface="coffee+tea demo" panose="02000603000000000000" pitchFamily="2" charset="0"/>
              </a:rPr>
              <a:t>resiliente</a:t>
            </a:r>
            <a:r>
              <a:rPr lang="es-CO" sz="3600" dirty="0">
                <a:latin typeface="coffee+tea demo" panose="02000603000000000000" pitchFamily="2" charset="0"/>
                <a:ea typeface="coffee+tea demo" panose="02000603000000000000" pitchFamily="2" charset="0"/>
              </a:rPr>
              <a:t> hará un mosaico con los trozos rotos, y transformará su experiencia dolorosa en algo bello o útil.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4" t="47059"/>
          <a:stretch/>
        </p:blipFill>
        <p:spPr>
          <a:xfrm>
            <a:off x="7469314" y="1890975"/>
            <a:ext cx="4148945" cy="45255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34" y="2861425"/>
            <a:ext cx="2896023" cy="286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2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4465" y="759795"/>
            <a:ext cx="4852988" cy="1617163"/>
          </a:xfrm>
        </p:spPr>
        <p:txBody>
          <a:bodyPr>
            <a:normAutofit fontScale="90000"/>
          </a:bodyPr>
          <a:lstStyle/>
          <a:p>
            <a:r>
              <a:rPr lang="es-CO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es-CO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. </a:t>
            </a:r>
            <a:r>
              <a:rPr lang="es-CO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Confían </a:t>
            </a:r>
            <a:r>
              <a:rPr lang="es-CO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</a:rPr>
              <a:t>en sus capacidades</a:t>
            </a: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0" b="12490"/>
          <a:stretch>
            <a:fillRect/>
          </a:stretch>
        </p:blipFill>
        <p:spPr>
          <a:xfrm>
            <a:off x="-357188" y="0"/>
            <a:ext cx="6094413" cy="6858000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60855" y="2506049"/>
            <a:ext cx="4852988" cy="3516365"/>
          </a:xfrm>
        </p:spPr>
        <p:txBody>
          <a:bodyPr>
            <a:normAutofit fontScale="925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3200" dirty="0">
                <a:latin typeface="coffee+tea demo" panose="02000603000000000000" pitchFamily="2" charset="0"/>
                <a:ea typeface="coffee+tea demo" panose="02000603000000000000" pitchFamily="2" charset="0"/>
              </a:rPr>
              <a:t>Al ser conscientes de sus potencialidades y limitaciones, </a:t>
            </a:r>
            <a:r>
              <a:rPr lang="es-CO" sz="3200" b="1" dirty="0">
                <a:latin typeface="coffee+tea demo" panose="02000603000000000000" pitchFamily="2" charset="0"/>
                <a:ea typeface="coffee+tea demo" panose="02000603000000000000" pitchFamily="2" charset="0"/>
              </a:rPr>
              <a:t> confían en lo que son capaces de hacer</a:t>
            </a:r>
            <a:r>
              <a:rPr lang="es-CO" sz="3200" dirty="0">
                <a:latin typeface="coffee+tea demo" panose="02000603000000000000" pitchFamily="2" charset="0"/>
                <a:ea typeface="coffee+tea demo" panose="02000603000000000000" pitchFamily="2" charset="0"/>
              </a:rPr>
              <a:t>. No obstante, también reconocen la importancia del trabajo en equipo.</a:t>
            </a:r>
          </a:p>
          <a:p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58" y="640718"/>
            <a:ext cx="1644195" cy="180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913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1786" y="2286000"/>
            <a:ext cx="4382521" cy="2007789"/>
          </a:xfrm>
        </p:spPr>
        <p:txBody>
          <a:bodyPr/>
          <a:lstStyle/>
          <a:p>
            <a:r>
              <a:rPr lang="es-CO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ea typeface="coffee+tea demo" panose="02000603000000000000" pitchFamily="2" charset="0"/>
                <a:cs typeface="Aharoni" panose="02010803020104030203" pitchFamily="2" charset="-79"/>
              </a:rPr>
              <a:t>4</a:t>
            </a:r>
            <a:r>
              <a:rPr lang="es-CO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ffee+tea demo" panose="02000603000000000000" pitchFamily="2" charset="0"/>
                <a:ea typeface="coffee+tea demo" panose="02000603000000000000" pitchFamily="2" charset="0"/>
              </a:rPr>
              <a:t>. </a:t>
            </a:r>
            <a:r>
              <a:rPr lang="es-CO" sz="4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anise" panose="02000500000000000000" pitchFamily="50" charset="0"/>
                <a:ea typeface="coffee+tea demo" panose="02000603000000000000" pitchFamily="2" charset="0"/>
              </a:rPr>
              <a:t>Asumen las dificultades como una oportunidad para aprender</a:t>
            </a:r>
            <a:endParaRPr lang="es-CO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500" dirty="0">
                <a:latin typeface="coffee+tea demo" panose="02000603000000000000" pitchFamily="2" charset="0"/>
                <a:ea typeface="coffee+tea demo" panose="02000603000000000000" pitchFamily="2" charset="0"/>
              </a:rPr>
              <a:t>Asumen las crisis como una oportunidad para generar un cambio, para          aprender y crecer. Saben que esos momentos no serán eternos y que su futuro dependerá de la manera en que reaccionen</a:t>
            </a:r>
          </a:p>
          <a:p>
            <a:endParaRPr lang="es-CO" dirty="0"/>
          </a:p>
        </p:txBody>
      </p:sp>
      <p:sp>
        <p:nvSpPr>
          <p:cNvPr id="4" name="Estrella de 4 puntas 3"/>
          <p:cNvSpPr/>
          <p:nvPr/>
        </p:nvSpPr>
        <p:spPr>
          <a:xfrm>
            <a:off x="1129553" y="742278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strella de 4 puntas 4"/>
          <p:cNvSpPr/>
          <p:nvPr/>
        </p:nvSpPr>
        <p:spPr>
          <a:xfrm>
            <a:off x="499849" y="1210235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Estrella de 4 puntas 5"/>
          <p:cNvSpPr/>
          <p:nvPr/>
        </p:nvSpPr>
        <p:spPr>
          <a:xfrm>
            <a:off x="2090569" y="1482763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Estrella de 4 puntas 6"/>
          <p:cNvSpPr/>
          <p:nvPr/>
        </p:nvSpPr>
        <p:spPr>
          <a:xfrm>
            <a:off x="5832675" y="717177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Estrella de 4 puntas 7"/>
          <p:cNvSpPr/>
          <p:nvPr/>
        </p:nvSpPr>
        <p:spPr>
          <a:xfrm>
            <a:off x="3073102" y="1425388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strella de 4 puntas 8"/>
          <p:cNvSpPr/>
          <p:nvPr/>
        </p:nvSpPr>
        <p:spPr>
          <a:xfrm>
            <a:off x="777756" y="1855694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strella de 4 puntas 9"/>
          <p:cNvSpPr/>
          <p:nvPr/>
        </p:nvSpPr>
        <p:spPr>
          <a:xfrm>
            <a:off x="3473046" y="679525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strella de 4 puntas 10"/>
          <p:cNvSpPr/>
          <p:nvPr/>
        </p:nvSpPr>
        <p:spPr>
          <a:xfrm>
            <a:off x="85634" y="4137804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strella de 4 puntas 13"/>
          <p:cNvSpPr/>
          <p:nvPr/>
        </p:nvSpPr>
        <p:spPr>
          <a:xfrm>
            <a:off x="229116" y="2937354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strella de 4 puntas 14"/>
          <p:cNvSpPr/>
          <p:nvPr/>
        </p:nvSpPr>
        <p:spPr>
          <a:xfrm>
            <a:off x="4062805" y="6108398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strella de 4 puntas 15"/>
          <p:cNvSpPr/>
          <p:nvPr/>
        </p:nvSpPr>
        <p:spPr>
          <a:xfrm>
            <a:off x="3227246" y="4878364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strella de 4 puntas 16"/>
          <p:cNvSpPr/>
          <p:nvPr/>
        </p:nvSpPr>
        <p:spPr>
          <a:xfrm>
            <a:off x="5832674" y="5932232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strella de 4 puntas 17"/>
          <p:cNvSpPr/>
          <p:nvPr/>
        </p:nvSpPr>
        <p:spPr>
          <a:xfrm>
            <a:off x="8337966" y="4941041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strella de 4 puntas 18"/>
          <p:cNvSpPr/>
          <p:nvPr/>
        </p:nvSpPr>
        <p:spPr>
          <a:xfrm>
            <a:off x="8079783" y="957432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strella de 4 puntas 19"/>
          <p:cNvSpPr/>
          <p:nvPr/>
        </p:nvSpPr>
        <p:spPr>
          <a:xfrm>
            <a:off x="343817" y="4741719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strella de 4 puntas 20"/>
          <p:cNvSpPr/>
          <p:nvPr/>
        </p:nvSpPr>
        <p:spPr>
          <a:xfrm>
            <a:off x="4579172" y="5261977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strella de 4 puntas 21"/>
          <p:cNvSpPr/>
          <p:nvPr/>
        </p:nvSpPr>
        <p:spPr>
          <a:xfrm>
            <a:off x="8364861" y="4385045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strella de 4 puntas 22"/>
          <p:cNvSpPr/>
          <p:nvPr/>
        </p:nvSpPr>
        <p:spPr>
          <a:xfrm>
            <a:off x="232701" y="5678092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Estrella de 4 puntas 23"/>
          <p:cNvSpPr/>
          <p:nvPr/>
        </p:nvSpPr>
        <p:spPr>
          <a:xfrm>
            <a:off x="6596231" y="4930436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Estrella de 4 puntas 24"/>
          <p:cNvSpPr/>
          <p:nvPr/>
        </p:nvSpPr>
        <p:spPr>
          <a:xfrm>
            <a:off x="10705761" y="4119334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strella de 4 puntas 25"/>
          <p:cNvSpPr/>
          <p:nvPr/>
        </p:nvSpPr>
        <p:spPr>
          <a:xfrm>
            <a:off x="9810524" y="1139700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Estrella de 4 puntas 26"/>
          <p:cNvSpPr/>
          <p:nvPr/>
        </p:nvSpPr>
        <p:spPr>
          <a:xfrm>
            <a:off x="7519255" y="6108398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Estrella de 4 puntas 27"/>
          <p:cNvSpPr/>
          <p:nvPr/>
        </p:nvSpPr>
        <p:spPr>
          <a:xfrm>
            <a:off x="10805842" y="5678092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Estrella de 4 puntas 28"/>
          <p:cNvSpPr/>
          <p:nvPr/>
        </p:nvSpPr>
        <p:spPr>
          <a:xfrm>
            <a:off x="9552340" y="5504889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Estrella de 4 puntas 29"/>
          <p:cNvSpPr/>
          <p:nvPr/>
        </p:nvSpPr>
        <p:spPr>
          <a:xfrm>
            <a:off x="10452741" y="463139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strella de 4 puntas 30"/>
          <p:cNvSpPr/>
          <p:nvPr/>
        </p:nvSpPr>
        <p:spPr>
          <a:xfrm>
            <a:off x="6183629" y="1506783"/>
            <a:ext cx="516367" cy="43030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v</a:t>
            </a:r>
            <a:endParaRPr lang="es-CO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783" y="-690415"/>
            <a:ext cx="3295790" cy="3609674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3" y="4655203"/>
            <a:ext cx="2318273" cy="23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9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7" t="1261" b="53506"/>
          <a:stretch/>
        </p:blipFill>
        <p:spPr>
          <a:xfrm>
            <a:off x="129091" y="623944"/>
            <a:ext cx="6377488" cy="52497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1525" y="1957891"/>
            <a:ext cx="41201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3600" b="1" spc="50" dirty="0" smtClean="0">
                <a:ln w="0">
                  <a:solidFill>
                    <a:srgbClr val="7030A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r>
              <a:rPr lang="es-CO" sz="3600" b="1" spc="50" dirty="0" smtClean="0">
                <a:ln w="0">
                  <a:solidFill>
                    <a:srgbClr val="7030A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.</a:t>
            </a:r>
            <a:r>
              <a:rPr lang="es-CO" sz="3600" b="1" spc="50" dirty="0">
                <a:ln w="0">
                  <a:solidFill>
                    <a:srgbClr val="7030A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manise" panose="02000500000000000000" pitchFamily="50" charset="0"/>
              </a:rPr>
              <a:t> Practican conciencia plena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Aún sin ser conscientes de esta práctica milenaria, las </a:t>
            </a:r>
            <a:r>
              <a:rPr lang="es-CO" sz="2000" b="1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personas </a:t>
            </a:r>
            <a:r>
              <a:rPr lang="es-CO" sz="2000" b="1" dirty="0" err="1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resilientes</a:t>
            </a:r>
            <a:r>
              <a:rPr lang="es-CO" sz="2000" b="1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 tienen el hábito de estar plenamente presentes</a:t>
            </a:r>
            <a:r>
              <a:rPr lang="es-CO" sz="2000" dirty="0">
                <a:solidFill>
                  <a:schemeClr val="bg1"/>
                </a:solidFill>
                <a:latin typeface="coffee+tea demo" panose="02000603000000000000" pitchFamily="2" charset="0"/>
                <a:ea typeface="coffee+tea demo" panose="02000603000000000000" pitchFamily="2" charset="0"/>
              </a:rPr>
              <a:t>, de vivir en el aquí y ahora y  tienen una gran capacidad de aceptación. 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74137" y="1181996"/>
            <a:ext cx="4195483" cy="415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12" y="1828799"/>
            <a:ext cx="3802828" cy="38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9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174</TotalTime>
  <Words>562</Words>
  <Application>Microsoft Office PowerPoint</Application>
  <PresentationFormat>Panorámica</PresentationFormat>
  <Paragraphs>48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Aharoni</vt:lpstr>
      <vt:lpstr>Amanise</vt:lpstr>
      <vt:lpstr>Arial</vt:lpstr>
      <vt:lpstr>Calibri</vt:lpstr>
      <vt:lpstr>Century Gothic</vt:lpstr>
      <vt:lpstr>coffee+tea demo</vt:lpstr>
      <vt:lpstr>Times New Roman</vt:lpstr>
      <vt:lpstr>Wingdings 2</vt:lpstr>
      <vt:lpstr>Citable</vt:lpstr>
      <vt:lpstr>RESILIENCIA</vt:lpstr>
      <vt:lpstr> ¿Que es la resiliencia?</vt:lpstr>
      <vt:lpstr>¿ Cuando apostamos a la resiliencia? </vt:lpstr>
      <vt:lpstr>Presentación de PowerPoint</vt:lpstr>
      <vt:lpstr>Son conscientes de sus potencialidades y limitaciones. </vt:lpstr>
      <vt:lpstr>2. Son creativas.  </vt:lpstr>
      <vt:lpstr>3. Confían en sus capacidades</vt:lpstr>
      <vt:lpstr>4. Asumen las dificultades como una oportunidad para aprender</vt:lpstr>
      <vt:lpstr>Presentación de PowerPoint</vt:lpstr>
      <vt:lpstr>6. Ven la vida con objetividad, pero siempre a través de un prisma optimista.</vt:lpstr>
      <vt:lpstr>Presentación de PowerPoint</vt:lpstr>
      <vt:lpstr>8. No intentan controlar las situaciones, sino sus emociones.  </vt:lpstr>
      <vt:lpstr>9. Son flexibles ante los cambios. </vt:lpstr>
      <vt:lpstr>10.  Son tenaces en sus propósitos.   </vt:lpstr>
      <vt:lpstr>11. Afrontan la adversidad con humor</vt:lpstr>
      <vt:lpstr>12. Buscan la ayuda de los demás y el apoyo social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RESILIENCIA</dc:title>
  <dc:creator>MACRISS</dc:creator>
  <cp:lastModifiedBy>Usuario</cp:lastModifiedBy>
  <cp:revision>19</cp:revision>
  <dcterms:created xsi:type="dcterms:W3CDTF">2020-05-21T14:47:58Z</dcterms:created>
  <dcterms:modified xsi:type="dcterms:W3CDTF">2020-05-26T14:04:43Z</dcterms:modified>
</cp:coreProperties>
</file>